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305" r:id="rId2"/>
    <p:sldId id="328" r:id="rId3"/>
    <p:sldId id="386" r:id="rId4"/>
    <p:sldId id="370" r:id="rId5"/>
    <p:sldId id="381" r:id="rId6"/>
    <p:sldId id="382" r:id="rId7"/>
    <p:sldId id="383" r:id="rId8"/>
    <p:sldId id="384" r:id="rId9"/>
    <p:sldId id="385" r:id="rId10"/>
    <p:sldId id="380" r:id="rId11"/>
    <p:sldId id="388" r:id="rId12"/>
    <p:sldId id="387" r:id="rId13"/>
  </p:sldIdLst>
  <p:sldSz cx="9144000" cy="6858000" type="screen4x3"/>
  <p:notesSz cx="6858000" cy="987425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9933"/>
    <a:srgbClr val="ED7F34"/>
    <a:srgbClr val="FE7D12"/>
    <a:srgbClr val="E16601"/>
    <a:srgbClr val="56B7D7"/>
    <a:srgbClr val="FE831E"/>
    <a:srgbClr val="ED6C01"/>
    <a:srgbClr val="F7C1A4"/>
    <a:srgbClr val="FA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1" autoAdjust="0"/>
    <p:restoredTop sz="97509" autoAdjust="0"/>
  </p:normalViewPr>
  <p:slideViewPr>
    <p:cSldViewPr>
      <p:cViewPr varScale="1">
        <p:scale>
          <a:sx n="125" d="100"/>
          <a:sy n="125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367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2421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l-NL" dirty="0" smtClean="0"/>
              <a:t>Algemene Leden Vergadering 2017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027" y="1"/>
            <a:ext cx="2972421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NL" dirty="0" smtClean="0"/>
              <a:t>4 september 2017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2" y="9378516"/>
            <a:ext cx="2972421" cy="494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 smtClean="0"/>
              <a:t>Zonnecollectief Tuindorp 't Lansink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027" y="9378516"/>
            <a:ext cx="2972421" cy="494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4671A-BD4C-438A-A845-C5E3C0C60750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327747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nl-NL" smtClean="0"/>
              <a:t>Informatie avond 28 februari 2017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5" y="0"/>
            <a:ext cx="2971800" cy="49371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6D6B93A-45DC-4230-9B3C-462A04AF6A76}" type="datetime1">
              <a:rPr lang="nl-NL" smtClean="0"/>
              <a:t>6-9-2017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1" y="4690270"/>
            <a:ext cx="5486400" cy="4443412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71800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nl-NL" smtClean="0"/>
              <a:t>Zonnecollectief Tuindorp 't Lansink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5" y="9378824"/>
            <a:ext cx="2971800" cy="49371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B8DDD7D-26F9-4A97-9D45-9EBA6C3EF97E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83104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7C51EA-06B6-45EB-9360-0DF846B76AF4}" type="datetime1">
              <a:rPr lang="nl-NL" smtClean="0"/>
              <a:t>6-9-2017</a:t>
            </a:fld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8DDD7D-26F9-4A97-9D45-9EBA6C3EF97E}" type="slidenum">
              <a:rPr lang="nl-NL" smtClean="0"/>
              <a:pPr/>
              <a:t>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Zonnecollectief Tuindorp 't Lansink</a:t>
            </a:r>
            <a:endParaRPr lang="nl-NL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nl-NL" smtClean="0"/>
              <a:t>Informatie avond 28 februari 2017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49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ige driehoe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61F5094-6977-47E2-96C2-FEA8A74438D9}" type="slidenum">
              <a:rPr lang="nl-NL" smtClean="0"/>
              <a:pPr/>
              <a:t>‹#›</a:t>
            </a:fld>
            <a:fld id="{4BF61A1F-52B4-4363-8829-21E3FE2972E3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0405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dirty="0" smtClean="0"/>
              <a:t>Klik om de modelstijlen te bewerken</a:t>
            </a:r>
          </a:p>
          <a:p>
            <a:pPr lvl="1" eaLnBrk="1" latinLnBrk="0" hangingPunct="1"/>
            <a:r>
              <a:rPr lang="nl-NL" dirty="0" smtClean="0"/>
              <a:t>Tweede niveau</a:t>
            </a:r>
          </a:p>
          <a:p>
            <a:pPr lvl="2" eaLnBrk="1" latinLnBrk="0" hangingPunct="1"/>
            <a:r>
              <a:rPr lang="nl-NL" dirty="0" smtClean="0"/>
              <a:t>Derde niveau</a:t>
            </a:r>
          </a:p>
          <a:p>
            <a:pPr lvl="3" eaLnBrk="1" latinLnBrk="0" hangingPunct="1"/>
            <a:r>
              <a:rPr lang="nl-NL" dirty="0" smtClean="0"/>
              <a:t>Vierde niveau</a:t>
            </a:r>
          </a:p>
          <a:p>
            <a:pPr lvl="4" eaLnBrk="1" latinLnBrk="0" hangingPunct="1"/>
            <a:r>
              <a:rPr lang="nl-NL" dirty="0" smtClean="0"/>
              <a:t>Vijfde niveau</a:t>
            </a:r>
            <a:endParaRPr kumimoji="0" lang="en-US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06037"/>
          </a:xfrm>
        </p:spPr>
        <p:txBody>
          <a:bodyPr rtlCol="0">
            <a:normAutofit/>
          </a:bodyPr>
          <a:lstStyle>
            <a:lvl1pPr>
              <a:defRPr sz="3200"/>
            </a:lvl1pPr>
            <a:extLst/>
          </a:lstStyle>
          <a:p>
            <a:r>
              <a:rPr kumimoji="0" lang="nl-NL" dirty="0" smtClean="0"/>
              <a:t>Klik om de stijl te bewerken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Pr>
        <a:gradFill flip="none" rotWithShape="1">
          <a:gsLst>
            <a:gs pos="45000">
              <a:srgbClr val="ED7F34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gradFill flip="none" rotWithShape="1">
          <a:gsLst>
            <a:gs pos="31000">
              <a:srgbClr val="ED7F34"/>
            </a:gs>
            <a:gs pos="100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dirty="0" smtClean="0"/>
              <a:t>Klik om de stijl te bewerken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rije v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hoekige driehoe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unthaak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unthaak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rgbClr val="ED7F34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nl-NL" dirty="0" smtClean="0"/>
              <a:t>Klik om de stijl te bewerken</a:t>
            </a:r>
            <a:endParaRPr kumimoji="0" lang="en-US" dirty="0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nl-NL" dirty="0" smtClean="0"/>
              <a:t>Klik om de modelstijlen te bewerken</a:t>
            </a:r>
          </a:p>
          <a:p>
            <a:pPr lvl="1" eaLnBrk="1" latinLnBrk="0" hangingPunct="1"/>
            <a:r>
              <a:rPr kumimoji="0" lang="nl-NL" dirty="0" smtClean="0"/>
              <a:t>Tweede niveau</a:t>
            </a:r>
          </a:p>
          <a:p>
            <a:pPr lvl="2" eaLnBrk="1" latinLnBrk="0" hangingPunct="1"/>
            <a:r>
              <a:rPr kumimoji="0" lang="nl-NL" dirty="0" smtClean="0"/>
              <a:t>Derde niveau</a:t>
            </a:r>
          </a:p>
          <a:p>
            <a:pPr lvl="3" eaLnBrk="1" latinLnBrk="0" hangingPunct="1"/>
            <a:r>
              <a:rPr kumimoji="0" lang="nl-NL" dirty="0" smtClean="0"/>
              <a:t>Vierde niveau</a:t>
            </a:r>
          </a:p>
          <a:p>
            <a:pPr lvl="4" eaLnBrk="1" latinLnBrk="0" hangingPunct="1"/>
            <a:r>
              <a:rPr kumimoji="0" lang="nl-NL" dirty="0" smtClean="0"/>
              <a:t>Vijfde niveau</a:t>
            </a:r>
            <a:endParaRPr kumimoji="0" lang="en-US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4317B3C-A78D-4701-A089-32323E545EF9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-93156"/>
            <a:ext cx="1494198" cy="11210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97474">
            <a:off x="5379222" y="-453640"/>
            <a:ext cx="4115094" cy="35245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2" r:id="rId2"/>
    <p:sldLayoutId id="2147483686" r:id="rId3"/>
    <p:sldLayoutId id="2147483688" r:id="rId4"/>
    <p:sldLayoutId id="2147483689" r:id="rId5"/>
    <p:sldLayoutId id="2147483690" r:id="rId6"/>
    <p:sldLayoutId id="2147483691" r:id="rId7"/>
    <p:sldLayoutId id="2147483693" r:id="rId8"/>
    <p:sldLayoutId id="2147483694" r:id="rId9"/>
    <p:sldLayoutId id="2147483695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755576" y="4581128"/>
            <a:ext cx="7772400" cy="1944216"/>
          </a:xfrm>
        </p:spPr>
        <p:txBody>
          <a:bodyPr>
            <a:normAutofit/>
          </a:bodyPr>
          <a:lstStyle/>
          <a:p>
            <a:r>
              <a:rPr lang="nl-NL" dirty="0" smtClean="0"/>
              <a:t>4 September 2017</a:t>
            </a:r>
          </a:p>
          <a:p>
            <a:pPr algn="l"/>
            <a:endParaRPr lang="nl-NL" dirty="0" smtClean="0"/>
          </a:p>
          <a:p>
            <a:pPr algn="l"/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5" y="4079684"/>
            <a:ext cx="4773159" cy="277831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F5094-6977-47E2-96C2-FEA8A74438D9}" type="slidenum">
              <a:rPr lang="nl-NL" smtClean="0"/>
              <a:pPr/>
              <a:t>1</a:t>
            </a:fld>
            <a:fld id="{4BF61A1F-52B4-4363-8829-21E3FE2972E3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7772400" cy="1829761"/>
          </a:xfrm>
        </p:spPr>
        <p:txBody>
          <a:bodyPr>
            <a:noAutofit/>
          </a:bodyPr>
          <a:lstStyle/>
          <a:p>
            <a:pPr algn="ctr"/>
            <a:r>
              <a:rPr lang="nl-NL" sz="2400" dirty="0">
                <a:latin typeface="Arial Black" panose="020B0A04020102020204" pitchFamily="34" charset="0"/>
              </a:rPr>
              <a:t>Algemene Leden Vergadering</a:t>
            </a:r>
            <a:br>
              <a:rPr lang="nl-NL" sz="2400" dirty="0">
                <a:latin typeface="Arial Black" panose="020B0A04020102020204" pitchFamily="34" charset="0"/>
              </a:rPr>
            </a:br>
            <a:r>
              <a:rPr lang="nl-NL" sz="2400" dirty="0" smtClean="0">
                <a:latin typeface="Arial Black" panose="020B0A04020102020204" pitchFamily="34" charset="0"/>
              </a:rPr>
              <a:t/>
            </a:r>
            <a:br>
              <a:rPr lang="nl-NL" sz="2400" dirty="0" smtClean="0">
                <a:latin typeface="Arial Black" panose="020B0A04020102020204" pitchFamily="34" charset="0"/>
              </a:rPr>
            </a:br>
            <a:r>
              <a:rPr lang="nl-NL" sz="1800" b="0" dirty="0" smtClean="0">
                <a:effectLst/>
                <a:latin typeface="Arial Black" panose="020B0A04020102020204" pitchFamily="34" charset="0"/>
              </a:rPr>
              <a:t>van </a:t>
            </a:r>
            <a:r>
              <a:rPr lang="nl-NL" sz="1800" b="0" dirty="0">
                <a:effectLst/>
                <a:latin typeface="Arial Black" panose="020B0A04020102020204" pitchFamily="34" charset="0"/>
              </a:rPr>
              <a:t>het</a:t>
            </a:r>
            <a:r>
              <a:rPr lang="nl-NL" sz="1600" b="0" dirty="0">
                <a:effectLst/>
                <a:latin typeface="Arial Black" panose="020B0A04020102020204" pitchFamily="34" charset="0"/>
              </a:rPr>
              <a:t/>
            </a:r>
            <a:br>
              <a:rPr lang="nl-NL" sz="1600" b="0" dirty="0">
                <a:effectLst/>
                <a:latin typeface="Arial Black" panose="020B0A04020102020204" pitchFamily="34" charset="0"/>
              </a:rPr>
            </a:br>
            <a:r>
              <a:rPr lang="nl-NL" sz="1600" b="0" dirty="0" smtClean="0">
                <a:effectLst/>
                <a:latin typeface="Arial Black" panose="020B0A04020102020204" pitchFamily="34" charset="0"/>
              </a:rPr>
              <a:t/>
            </a:r>
            <a:br>
              <a:rPr lang="nl-NL" sz="1600" b="0" dirty="0" smtClean="0">
                <a:effectLst/>
                <a:latin typeface="Arial Black" panose="020B0A04020102020204" pitchFamily="34" charset="0"/>
              </a:rPr>
            </a:br>
            <a:r>
              <a:rPr lang="nl-NL" sz="1800" b="0" dirty="0" smtClean="0">
                <a:effectLst/>
                <a:latin typeface="Arial Black" panose="020B0A04020102020204" pitchFamily="34" charset="0"/>
              </a:rPr>
              <a:t>Zonnecollectief </a:t>
            </a:r>
            <a:r>
              <a:rPr lang="nl-NL" sz="1800" b="0" dirty="0">
                <a:effectLst/>
                <a:latin typeface="Arial Black" panose="020B0A04020102020204" pitchFamily="34" charset="0"/>
              </a:rPr>
              <a:t>Tuindorp Hengelo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248942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nl-NL" dirty="0" smtClean="0"/>
              <a:t>Elektriciteit </a:t>
            </a:r>
            <a:r>
              <a:rPr lang="nl-NL" sz="1800" dirty="0" smtClean="0">
                <a:sym typeface="Wingdings" panose="05000000000000000000" pitchFamily="2" charset="2"/>
              </a:rPr>
              <a:t> </a:t>
            </a:r>
            <a:r>
              <a:rPr lang="nl-NL" sz="1800" dirty="0" smtClean="0"/>
              <a:t>(</a:t>
            </a:r>
            <a:r>
              <a:rPr lang="nl-NL" sz="1800" dirty="0"/>
              <a:t>voordeel ten bate van de coöperatie </a:t>
            </a:r>
            <a:r>
              <a:rPr lang="nl-NL" sz="1800" dirty="0" smtClean="0"/>
              <a:t>½ cent/kWh)</a:t>
            </a:r>
          </a:p>
          <a:p>
            <a:r>
              <a:rPr lang="nl-NL" dirty="0" smtClean="0"/>
              <a:t>57 van de 66 leden zijn aangesloten bij Greenchoice</a:t>
            </a:r>
          </a:p>
          <a:p>
            <a:r>
              <a:rPr lang="nl-NL" dirty="0" smtClean="0"/>
              <a:t>9 leden (nog) niet; </a:t>
            </a:r>
            <a:br>
              <a:rPr lang="nl-NL" dirty="0" smtClean="0"/>
            </a:br>
            <a:r>
              <a:rPr lang="nl-NL" b="1" dirty="0" smtClean="0">
                <a:solidFill>
                  <a:schemeClr val="bg1"/>
                </a:solidFill>
              </a:rPr>
              <a:t>voor consequenties zie sheet “Koos” </a:t>
            </a:r>
          </a:p>
          <a:p>
            <a:r>
              <a:rPr lang="nl-NL" dirty="0"/>
              <a:t>App waarmee je je opbrengst continue kunt volgen en </a:t>
            </a:r>
            <a:r>
              <a:rPr lang="nl-NL" dirty="0" smtClean="0"/>
              <a:t>vergelijken komt binnenkort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  <a:p>
            <a:endParaRPr lang="nl-NL" dirty="0" smtClean="0"/>
          </a:p>
          <a:p>
            <a:pPr marL="109728" indent="0">
              <a:buNone/>
            </a:pPr>
            <a:r>
              <a:rPr lang="nl-NL" dirty="0" smtClean="0"/>
              <a:t>Gas </a:t>
            </a:r>
            <a:r>
              <a:rPr lang="nl-NL" dirty="0" smtClean="0">
                <a:sym typeface="Wingdings" panose="05000000000000000000" pitchFamily="2" charset="2"/>
              </a:rPr>
              <a:t></a:t>
            </a:r>
            <a:r>
              <a:rPr lang="nl-NL" dirty="0" smtClean="0"/>
              <a:t> </a:t>
            </a:r>
            <a:r>
              <a:rPr lang="nl-NL" sz="1800" dirty="0"/>
              <a:t>(voordeel ten bate van de coöperatie 1 cent/m3)</a:t>
            </a:r>
          </a:p>
          <a:p>
            <a:r>
              <a:rPr lang="nl-NL" dirty="0" smtClean="0"/>
              <a:t>Nog geen overzicht</a:t>
            </a:r>
          </a:p>
          <a:p>
            <a:pPr lvl="1"/>
            <a:endParaRPr lang="nl-N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Overstap naar Greenchoice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72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nl-NL" sz="2600" dirty="0" smtClean="0"/>
              <a:t>Andere energieleverancier?</a:t>
            </a:r>
          </a:p>
          <a:p>
            <a:pPr marL="109728" indent="0">
              <a:buNone/>
            </a:pPr>
            <a:endParaRPr lang="nl-NL" sz="1800" dirty="0" smtClean="0"/>
          </a:p>
          <a:p>
            <a:r>
              <a:rPr lang="nl-NL" sz="2200" dirty="0" smtClean="0"/>
              <a:t>Contract met variabele looptijd: 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nl-NL" sz="1800" dirty="0" smtClean="0"/>
              <a:t>advies: overstappen naar </a:t>
            </a:r>
            <a:r>
              <a:rPr lang="nl-NL" sz="1800" dirty="0" err="1" smtClean="0"/>
              <a:t>Greenchoice</a:t>
            </a:r>
            <a:endParaRPr lang="nl-NL" sz="1800" dirty="0" smtClean="0"/>
          </a:p>
          <a:p>
            <a:r>
              <a:rPr lang="nl-NL" sz="2200" dirty="0" smtClean="0"/>
              <a:t>Contract met vaste looptijd:</a:t>
            </a:r>
            <a:r>
              <a:rPr lang="nl-NL" dirty="0" smtClean="0"/>
              <a:t> 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nl-NL" sz="1800" dirty="0" smtClean="0"/>
              <a:t>wordt teruggave Energiebelasting gefaciliteerd?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nl-NL" sz="1800" dirty="0" smtClean="0"/>
              <a:t>hoe </a:t>
            </a:r>
            <a:r>
              <a:rPr lang="nl-NL" sz="1800" dirty="0"/>
              <a:t>lang loopt contract nog</a:t>
            </a:r>
            <a:r>
              <a:rPr lang="nl-NL" sz="1800" dirty="0" smtClean="0"/>
              <a:t>?</a:t>
            </a:r>
          </a:p>
          <a:p>
            <a:pPr lvl="1"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nl-NL" sz="1800" b="1" dirty="0" smtClean="0">
              <a:solidFill>
                <a:srgbClr val="FF0000"/>
              </a:solidFill>
            </a:endParaRPr>
          </a:p>
          <a:p>
            <a:r>
              <a:rPr lang="nl-NL" sz="2200" dirty="0" smtClean="0"/>
              <a:t>Maximale boete:</a:t>
            </a:r>
            <a:r>
              <a:rPr lang="nl-NL" sz="2200" dirty="0"/>
              <a:t/>
            </a:r>
            <a:br>
              <a:rPr lang="nl-NL" sz="2200" dirty="0"/>
            </a:br>
            <a:endParaRPr lang="nl-NL" sz="2200" dirty="0"/>
          </a:p>
          <a:p>
            <a:endParaRPr lang="nl-NL" dirty="0" smtClean="0"/>
          </a:p>
          <a:p>
            <a:pPr marL="109728" indent="0">
              <a:buNone/>
            </a:pPr>
            <a:endParaRPr lang="nl-NL" sz="1800" dirty="0"/>
          </a:p>
          <a:p>
            <a:endParaRPr lang="nl-NL" sz="2200" dirty="0" smtClean="0"/>
          </a:p>
          <a:p>
            <a:r>
              <a:rPr lang="nl-NL" sz="2200" dirty="0" smtClean="0"/>
              <a:t>Opbrengst per paneel: ca. € 33,- per jaar</a:t>
            </a:r>
          </a:p>
          <a:p>
            <a:pPr lvl="1"/>
            <a:endParaRPr lang="nl-NL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Overstap naar Greenchoice</a:t>
            </a:r>
            <a:endParaRPr lang="nl-NL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/>
          </p:nvPr>
        </p:nvGraphicFramePr>
        <p:xfrm>
          <a:off x="3563888" y="3861048"/>
          <a:ext cx="4077712" cy="1433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3427"/>
                <a:gridCol w="1335779"/>
                <a:gridCol w="1228506"/>
              </a:tblGrid>
              <a:tr h="4479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 dirty="0">
                          <a:effectLst/>
                        </a:rPr>
                        <a:t>Contract loopt af binnen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 dirty="0">
                          <a:effectLst/>
                        </a:rPr>
                        <a:t>Alleen gas of stroom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Gas en stroom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4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1,5 jaar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50 euro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100 euro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4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1,5 tot 2 jaar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75 euro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150 euro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4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2 tot 2,5 jaar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100 euro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200 euro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  <a:tr h="24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2,5 jaar of later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>
                          <a:effectLst/>
                        </a:rPr>
                        <a:t>125 euro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050" dirty="0">
                          <a:effectLst/>
                        </a:rPr>
                        <a:t>250 euro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549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685"/>
            <a:ext cx="8435280" cy="5170627"/>
          </a:xfrm>
        </p:spPr>
        <p:txBody>
          <a:bodyPr>
            <a:normAutofit/>
          </a:bodyPr>
          <a:lstStyle/>
          <a:p>
            <a:r>
              <a:rPr lang="nl-NL" sz="2000" dirty="0" smtClean="0"/>
              <a:t>Opgewekte stroom wordt door Greenchoice na 1 jaar uitbetaald aan Coöperatie. </a:t>
            </a:r>
            <a:br>
              <a:rPr lang="nl-NL" sz="2000" dirty="0" smtClean="0"/>
            </a:br>
            <a:endParaRPr lang="nl-NL" sz="2000" dirty="0" smtClean="0"/>
          </a:p>
          <a:p>
            <a:r>
              <a:rPr lang="nl-NL" sz="2000" dirty="0"/>
              <a:t>De teruggave van de energiebelasting wordt berekend over de periode van 1 september tot en met 31 augustus en er zal in de loop van de maand september gecrediteerd worden</a:t>
            </a:r>
            <a:r>
              <a:rPr lang="nl-NL" sz="2000" dirty="0" smtClean="0"/>
              <a:t>.</a:t>
            </a:r>
            <a:r>
              <a:rPr lang="nl-NL" sz="2000" dirty="0"/>
              <a:t> </a:t>
            </a:r>
            <a:r>
              <a:rPr lang="nl-NL" sz="2000" dirty="0" smtClean="0"/>
              <a:t/>
            </a:r>
            <a:br>
              <a:rPr lang="nl-NL" sz="2000" dirty="0" smtClean="0"/>
            </a:br>
            <a:r>
              <a:rPr lang="nl-NL" sz="2000" dirty="0" smtClean="0"/>
              <a:t>( </a:t>
            </a:r>
            <a:r>
              <a:rPr lang="nl-NL" sz="2000" dirty="0"/>
              <a:t>aantal participaties * €33</a:t>
            </a:r>
            <a:r>
              <a:rPr lang="nl-NL" sz="2000" dirty="0" smtClean="0"/>
              <a:t>,-)</a:t>
            </a:r>
            <a:br>
              <a:rPr lang="nl-NL" sz="2000" dirty="0" smtClean="0"/>
            </a:br>
            <a:endParaRPr lang="nl-NL" sz="2000" dirty="0" smtClean="0"/>
          </a:p>
          <a:p>
            <a:r>
              <a:rPr lang="nl-NL" sz="2000" dirty="0" smtClean="0"/>
              <a:t>Communicatie over beschikbaarheid “App” inclusief uitleg</a:t>
            </a:r>
          </a:p>
          <a:p>
            <a:endParaRPr lang="nl-NL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verder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536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7504" y="1124744"/>
            <a:ext cx="8640960" cy="4968552"/>
          </a:xfrm>
        </p:spPr>
        <p:txBody>
          <a:bodyPr>
            <a:normAutofit lnSpcReduction="10000"/>
          </a:bodyPr>
          <a:lstStyle/>
          <a:p>
            <a:endParaRPr lang="nl-NL" sz="2000" dirty="0"/>
          </a:p>
          <a:p>
            <a:r>
              <a:rPr lang="nl-NL" sz="2000" dirty="0" smtClean="0"/>
              <a:t>Welkom</a:t>
            </a:r>
            <a:endParaRPr lang="nl-NL" sz="2000" dirty="0"/>
          </a:p>
          <a:p>
            <a:r>
              <a:rPr lang="nl-NL" sz="2000" dirty="0" smtClean="0"/>
              <a:t>Vaststellen </a:t>
            </a:r>
            <a:r>
              <a:rPr lang="nl-NL" sz="2000" dirty="0"/>
              <a:t>agenda </a:t>
            </a:r>
          </a:p>
          <a:p>
            <a:r>
              <a:rPr lang="nl-NL" sz="2000" dirty="0" smtClean="0"/>
              <a:t>Mededelingen </a:t>
            </a:r>
          </a:p>
          <a:p>
            <a:r>
              <a:rPr lang="nl-NL" sz="2000" dirty="0" smtClean="0"/>
              <a:t>Een </a:t>
            </a:r>
            <a:r>
              <a:rPr lang="nl-NL" sz="2000" dirty="0"/>
              <a:t>terugblik op het afgelopen </a:t>
            </a:r>
            <a:r>
              <a:rPr lang="nl-NL" sz="2000" dirty="0" smtClean="0"/>
              <a:t>jaar</a:t>
            </a:r>
          </a:p>
          <a:p>
            <a:r>
              <a:rPr lang="nl-NL" sz="2000" dirty="0" smtClean="0"/>
              <a:t>Wat moet er nog geregeld worden</a:t>
            </a:r>
            <a:endParaRPr lang="nl-NL" sz="2000" dirty="0"/>
          </a:p>
          <a:p>
            <a:r>
              <a:rPr lang="nl-NL" sz="2000" dirty="0" smtClean="0"/>
              <a:t>Korte </a:t>
            </a:r>
            <a:r>
              <a:rPr lang="nl-NL" sz="2000" dirty="0"/>
              <a:t>filmimpressie plaatsing zonnepanelen </a:t>
            </a:r>
          </a:p>
          <a:p>
            <a:r>
              <a:rPr lang="nl-NL" sz="2000" dirty="0" smtClean="0"/>
              <a:t>Korte </a:t>
            </a:r>
            <a:r>
              <a:rPr lang="nl-NL" sz="2000" dirty="0"/>
              <a:t>pauze </a:t>
            </a:r>
          </a:p>
          <a:p>
            <a:r>
              <a:rPr lang="nl-NL" sz="2000" dirty="0" smtClean="0"/>
              <a:t>Jaarverslag 2016</a:t>
            </a:r>
          </a:p>
          <a:p>
            <a:r>
              <a:rPr lang="nl-NL" sz="2000" dirty="0"/>
              <a:t>Financiën 2017 en 2018</a:t>
            </a:r>
            <a:r>
              <a:rPr lang="nl-NL" sz="2000" dirty="0" smtClean="0"/>
              <a:t> </a:t>
            </a:r>
            <a:endParaRPr lang="nl-NL" sz="2000" dirty="0"/>
          </a:p>
          <a:p>
            <a:r>
              <a:rPr lang="nl-NL" sz="2000" dirty="0" smtClean="0"/>
              <a:t>Samenstelling </a:t>
            </a:r>
            <a:r>
              <a:rPr lang="nl-NL" sz="2000" dirty="0"/>
              <a:t>kascontrolecommissie </a:t>
            </a:r>
          </a:p>
          <a:p>
            <a:r>
              <a:rPr lang="nl-NL" sz="2000" dirty="0" smtClean="0"/>
              <a:t>Overstap naar Greenchoice</a:t>
            </a:r>
          </a:p>
          <a:p>
            <a:r>
              <a:rPr lang="nl-NL" sz="2000" dirty="0" smtClean="0"/>
              <a:t>Hoe </a:t>
            </a:r>
            <a:r>
              <a:rPr lang="nl-NL" sz="2000" dirty="0"/>
              <a:t>gaan we verder? </a:t>
            </a:r>
          </a:p>
          <a:p>
            <a:r>
              <a:rPr lang="nl-NL" sz="2000" dirty="0" smtClean="0"/>
              <a:t>Rondvraag </a:t>
            </a:r>
            <a:endParaRPr lang="nl-NL" sz="2000" dirty="0"/>
          </a:p>
          <a:p>
            <a:r>
              <a:rPr lang="nl-NL" sz="2000" dirty="0" smtClean="0"/>
              <a:t>Sluiting </a:t>
            </a:r>
          </a:p>
          <a:p>
            <a:endParaRPr lang="nl-NL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825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Uitzending op TV-Oost </a:t>
            </a:r>
          </a:p>
          <a:p>
            <a:pPr lvl="1"/>
            <a:r>
              <a:rPr lang="nl-NL" dirty="0" smtClean="0"/>
              <a:t>Overzicht bij Klokstee</a:t>
            </a:r>
          </a:p>
          <a:p>
            <a:pPr lvl="1"/>
            <a:r>
              <a:rPr lang="nl-NL" dirty="0" smtClean="0"/>
              <a:t>Blik in “Tuindorp”</a:t>
            </a:r>
          </a:p>
          <a:p>
            <a:pPr lvl="1"/>
            <a:r>
              <a:rPr lang="nl-NL" dirty="0" smtClean="0"/>
              <a:t>Interview met één of meerdere Leden </a:t>
            </a:r>
            <a:r>
              <a:rPr lang="nl-NL" dirty="0" smtClean="0">
                <a:sym typeface="Wingdings" panose="05000000000000000000" pitchFamily="2" charset="2"/>
              </a:rPr>
              <a:t> wie?</a:t>
            </a:r>
          </a:p>
          <a:p>
            <a:pPr>
              <a:lnSpc>
                <a:spcPct val="250000"/>
              </a:lnSpc>
            </a:pPr>
            <a:r>
              <a:rPr lang="nl-NL" dirty="0" smtClean="0">
                <a:sym typeface="Wingdings" panose="05000000000000000000" pitchFamily="2" charset="2"/>
              </a:rPr>
              <a:t>Feestelijke start postcoderoos op 11 september</a:t>
            </a:r>
          </a:p>
          <a:p>
            <a:pPr>
              <a:lnSpc>
                <a:spcPct val="250000"/>
              </a:lnSpc>
            </a:pPr>
            <a:r>
              <a:rPr lang="nl-NL" dirty="0" smtClean="0">
                <a:sym typeface="Wingdings" panose="05000000000000000000" pitchFamily="2" charset="2"/>
              </a:rPr>
              <a:t>Huishoudelijke mededeling</a:t>
            </a:r>
            <a:endParaRPr lang="nl-N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Mededelingen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223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 smtClean="0"/>
              <a:t>Definitieve ledenovereenkomst gemaakt</a:t>
            </a:r>
          </a:p>
          <a:p>
            <a:r>
              <a:rPr lang="nl-NL" dirty="0" smtClean="0"/>
              <a:t>Definitieve inschrijving heeft geleid tot 66 leden</a:t>
            </a:r>
          </a:p>
          <a:p>
            <a:r>
              <a:rPr lang="nl-NL" dirty="0" smtClean="0"/>
              <a:t>Bestek gemaakt voor aanbesteden zonne-installatie</a:t>
            </a:r>
          </a:p>
          <a:p>
            <a:pPr lvl="1"/>
            <a:r>
              <a:rPr lang="nl-NL" dirty="0" smtClean="0"/>
              <a:t>En afgestemd met Welbions</a:t>
            </a:r>
          </a:p>
          <a:p>
            <a:r>
              <a:rPr lang="nl-NL" dirty="0" smtClean="0"/>
              <a:t>Vijf zonne-installatie leveranciers aangeschreven</a:t>
            </a:r>
          </a:p>
          <a:p>
            <a:r>
              <a:rPr lang="nl-NL" dirty="0" smtClean="0"/>
              <a:t>Keuze gemaakt uit zonne-installatie leveranciers</a:t>
            </a:r>
          </a:p>
          <a:p>
            <a:pPr lvl="1"/>
            <a:r>
              <a:rPr lang="nl-NL" dirty="0" smtClean="0"/>
              <a:t>Tenten Solar uit Lichtenvoorde</a:t>
            </a:r>
          </a:p>
          <a:p>
            <a:r>
              <a:rPr lang="nl-NL" dirty="0" smtClean="0"/>
              <a:t>Enexis opdracht gegeven voor aanleg tweede meter in de nutsruimte van de Klokstee</a:t>
            </a:r>
          </a:p>
          <a:p>
            <a:r>
              <a:rPr lang="nl-NL" dirty="0" smtClean="0"/>
              <a:t>Contract onderhandelingen met Greenchoice afgerond</a:t>
            </a:r>
          </a:p>
          <a:p>
            <a:r>
              <a:rPr lang="nl-NL" dirty="0" smtClean="0"/>
              <a:t>Samenwerkingsovereenkomst getekend met Welbions</a:t>
            </a:r>
          </a:p>
          <a:p>
            <a:r>
              <a:rPr lang="nl-NL" dirty="0"/>
              <a:t>V</a:t>
            </a:r>
            <a:r>
              <a:rPr lang="nl-NL" dirty="0" smtClean="0"/>
              <a:t>erzekering installatie afgesloten per 30 augustus 2017 </a:t>
            </a:r>
          </a:p>
          <a:p>
            <a:r>
              <a:rPr lang="nl-NL" dirty="0"/>
              <a:t>I</a:t>
            </a:r>
            <a:r>
              <a:rPr lang="nl-NL" dirty="0" smtClean="0"/>
              <a:t>nstallatie aangemeld bij CertiQ i.v.m. Garanties van Oorsprong</a:t>
            </a:r>
          </a:p>
          <a:p>
            <a:r>
              <a:rPr lang="nl-NL" dirty="0" smtClean="0"/>
              <a:t>Belastingdienst benaderd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mtClean="0"/>
              <a:t>Wat hebben we gedaan sinds 28-2-2017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574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2000" dirty="0"/>
              <a:t>D</a:t>
            </a:r>
            <a:r>
              <a:rPr lang="nl-NL" sz="2000" dirty="0" smtClean="0"/>
              <a:t>efinitieve </a:t>
            </a:r>
            <a:r>
              <a:rPr lang="nl-NL" sz="2000" dirty="0"/>
              <a:t>oplevering Tenten Solar </a:t>
            </a:r>
          </a:p>
          <a:p>
            <a:pPr>
              <a:lnSpc>
                <a:spcPct val="150000"/>
              </a:lnSpc>
            </a:pPr>
            <a:r>
              <a:rPr lang="nl-NL" sz="2000" dirty="0"/>
              <a:t>A</a:t>
            </a:r>
            <a:r>
              <a:rPr lang="nl-NL" sz="2000" dirty="0" smtClean="0"/>
              <a:t>ansprakelijkheidsverzekering</a:t>
            </a:r>
            <a:endParaRPr lang="nl-NL" sz="2000" dirty="0"/>
          </a:p>
          <a:p>
            <a:pPr>
              <a:lnSpc>
                <a:spcPct val="200000"/>
              </a:lnSpc>
            </a:pPr>
            <a:r>
              <a:rPr lang="nl-NL" sz="2000" dirty="0" smtClean="0"/>
              <a:t>Recht van opstal bij notaris vastleggen</a:t>
            </a:r>
          </a:p>
          <a:p>
            <a:r>
              <a:rPr lang="nl-NL" sz="2000" dirty="0" smtClean="0"/>
              <a:t>App regelen met Greenchoice en/of Tenten Solar voor het monitoren van de opbrengst van de Zonne-installatie </a:t>
            </a:r>
            <a:br>
              <a:rPr lang="nl-NL" sz="2000" dirty="0" smtClean="0"/>
            </a:br>
            <a:r>
              <a:rPr lang="nl-NL" sz="2000" dirty="0" smtClean="0"/>
              <a:t>(Totale opbrengst of liever per “lid”)</a:t>
            </a:r>
          </a:p>
          <a:p>
            <a:pPr>
              <a:lnSpc>
                <a:spcPct val="200000"/>
              </a:lnSpc>
            </a:pPr>
            <a:r>
              <a:rPr lang="nl-NL" sz="2000" dirty="0" smtClean="0"/>
              <a:t>Onderhoudscontract definitief maken</a:t>
            </a:r>
          </a:p>
          <a:p>
            <a:pPr>
              <a:lnSpc>
                <a:spcPct val="200000"/>
              </a:lnSpc>
            </a:pPr>
            <a:r>
              <a:rPr lang="nl-NL" sz="2000" dirty="0" smtClean="0"/>
              <a:t>Afstemmen met Belastingdienst</a:t>
            </a:r>
          </a:p>
          <a:p>
            <a:pPr>
              <a:lnSpc>
                <a:spcPct val="200000"/>
              </a:lnSpc>
            </a:pPr>
            <a:endParaRPr lang="nl-NL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Wat </a:t>
            </a:r>
            <a:r>
              <a:rPr lang="nl-NL" sz="2800" dirty="0" smtClean="0"/>
              <a:t>moet nog geregeld worden</a:t>
            </a:r>
            <a:endParaRPr lang="nl-NL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696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Balans 	per 31 december 2016 </a:t>
            </a:r>
            <a:endParaRPr lang="nl-N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06" y="2708920"/>
            <a:ext cx="8902634" cy="324036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61010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7672" y="116632"/>
            <a:ext cx="8229600" cy="1143000"/>
          </a:xfrm>
        </p:spPr>
        <p:txBody>
          <a:bodyPr/>
          <a:lstStyle/>
          <a:p>
            <a:r>
              <a:rPr lang="nl-NL" dirty="0" smtClean="0"/>
              <a:t>Resultatenoverzicht 2016 </a:t>
            </a:r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908721"/>
            <a:ext cx="6202017" cy="5945236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86121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Begroting  2018 </a:t>
            </a:r>
            <a:endParaRPr lang="nl-N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70114"/>
            <a:ext cx="6203032" cy="5327459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</p:pic>
      <p:sp>
        <p:nvSpPr>
          <p:cNvPr id="8" name="Rectangle 7"/>
          <p:cNvSpPr/>
          <p:nvPr/>
        </p:nvSpPr>
        <p:spPr>
          <a:xfrm>
            <a:off x="5004048" y="548680"/>
            <a:ext cx="1731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100" dirty="0">
                <a:solidFill>
                  <a:srgbClr val="000000"/>
                </a:solidFill>
                <a:latin typeface="Calibri" panose="020F0502020204030204" pitchFamily="34" charset="0"/>
              </a:rPr>
              <a:t>(Alle bedragen excl. BTW)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316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17B3C-A78D-4701-A089-32323E545EF9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Projectbegroting</a:t>
            </a:r>
            <a:endParaRPr lang="nl-NL" dirty="0"/>
          </a:p>
        </p:txBody>
      </p:sp>
      <p:sp>
        <p:nvSpPr>
          <p:cNvPr id="6" name="Rectangle 5"/>
          <p:cNvSpPr/>
          <p:nvPr/>
        </p:nvSpPr>
        <p:spPr>
          <a:xfrm>
            <a:off x="5148064" y="661472"/>
            <a:ext cx="1731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100" dirty="0">
                <a:solidFill>
                  <a:srgbClr val="000000"/>
                </a:solidFill>
                <a:latin typeface="Calibri" panose="020F0502020204030204" pitchFamily="34" charset="0"/>
              </a:rPr>
              <a:t>(Alle bedragen excl. BTW)</a:t>
            </a:r>
            <a:r>
              <a:rPr lang="nl-NL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76" y="2420888"/>
            <a:ext cx="8460848" cy="4032448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89546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">
  <a:themeElements>
    <a:clrScheme name="Concour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10007</TotalTime>
  <Words>350</Words>
  <Application>Microsoft Office PowerPoint</Application>
  <PresentationFormat>On-screen Show (4:3)</PresentationFormat>
  <Paragraphs>109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 Black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Concours</vt:lpstr>
      <vt:lpstr>Algemene Leden Vergadering  van het  Zonnecollectief Tuindorp Hengelo</vt:lpstr>
      <vt:lpstr>Agenda</vt:lpstr>
      <vt:lpstr>Mededelingen</vt:lpstr>
      <vt:lpstr>Wat hebben we gedaan sinds 28-2-2017</vt:lpstr>
      <vt:lpstr>Wat moet nog geregeld worden</vt:lpstr>
      <vt:lpstr>Balans  per 31 december 2016 </vt:lpstr>
      <vt:lpstr>Resultatenoverzicht 2016 </vt:lpstr>
      <vt:lpstr>Begroting  2018 </vt:lpstr>
      <vt:lpstr>Projectbegroting</vt:lpstr>
      <vt:lpstr>Overstap naar Greenchoice</vt:lpstr>
      <vt:lpstr>Overstap naar Greenchoice</vt:lpstr>
      <vt:lpstr>Hoe verder</vt:lpstr>
    </vt:vector>
  </TitlesOfParts>
  <Company>Raedthuys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kees</dc:creator>
  <cp:lastModifiedBy>kees</cp:lastModifiedBy>
  <cp:revision>331</cp:revision>
  <cp:lastPrinted>2017-02-27T15:00:47Z</cp:lastPrinted>
  <dcterms:created xsi:type="dcterms:W3CDTF">2012-06-18T12:51:29Z</dcterms:created>
  <dcterms:modified xsi:type="dcterms:W3CDTF">2017-09-06T08:28:57Z</dcterms:modified>
</cp:coreProperties>
</file>